
<file path=[Content_Types].xml><?xml version="1.0" encoding="utf-8"?>
<Types xmlns="http://schemas.openxmlformats.org/package/2006/content-types">
  <Default Extension="xml" ContentType="application/xml"/>
  <Default Extension="jpg" ContentType="image/jpeg"/>
  <Default Extension="tiff" ContentType="image/tiff"/>
  <Default Extension="m4v" ContentType="video/unknown"/>
  <Default Extension="jpeg" ContentType="image/jpeg"/>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62" r:id="rId4"/>
    <p:sldId id="259" r:id="rId5"/>
    <p:sldId id="260" r:id="rId6"/>
    <p:sldId id="261"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5" d="100"/>
          <a:sy n="75" d="100"/>
        </p:scale>
        <p:origin x="-1856" y="-5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0370D5-5495-6949-B3B5-069CAC4767B0}" type="datetimeFigureOut">
              <a:rPr lang="en-US" smtClean="0"/>
              <a:t>10/12/2012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B06530-A43E-F74E-9C96-B7F55F55E8CA}" type="slidenum">
              <a:rPr lang="en-US" smtClean="0"/>
              <a:t>‹#›</a:t>
            </a:fld>
            <a:endParaRPr lang="en-US"/>
          </a:p>
        </p:txBody>
      </p:sp>
    </p:spTree>
    <p:extLst>
      <p:ext uri="{BB962C8B-B14F-4D97-AF65-F5344CB8AC3E}">
        <p14:creationId xmlns:p14="http://schemas.microsoft.com/office/powerpoint/2010/main" val="19008657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TEAM EnRoute2.0 and as Dr. </a:t>
            </a:r>
            <a:r>
              <a:rPr lang="en-US" baseline="0" dirty="0" err="1" smtClean="0"/>
              <a:t>Mangharam</a:t>
            </a:r>
            <a:r>
              <a:rPr lang="en-US" baseline="0" dirty="0" smtClean="0"/>
              <a:t> initially introduced our team to </a:t>
            </a:r>
            <a:r>
              <a:rPr lang="en-US" baseline="0" dirty="0" err="1" smtClean="0"/>
              <a:t>Madhur</a:t>
            </a:r>
            <a:r>
              <a:rPr lang="en-US" baseline="0" dirty="0" smtClean="0"/>
              <a:t> we are Two </a:t>
            </a:r>
            <a:r>
              <a:rPr lang="en-US" baseline="0" dirty="0" err="1" smtClean="0"/>
              <a:t>robo</a:t>
            </a:r>
            <a:r>
              <a:rPr lang="en-US" baseline="0" dirty="0" smtClean="0"/>
              <a:t> and Neel and the image that you now see on the screen is our ‘work in progress’ image. Welcome to EnRoute2.0</a:t>
            </a:r>
            <a:endParaRPr lang="en-US" dirty="0"/>
          </a:p>
        </p:txBody>
      </p:sp>
      <p:sp>
        <p:nvSpPr>
          <p:cNvPr id="4" name="Slide Number Placeholder 3"/>
          <p:cNvSpPr>
            <a:spLocks noGrp="1"/>
          </p:cNvSpPr>
          <p:nvPr>
            <p:ph type="sldNum" sz="quarter" idx="10"/>
          </p:nvPr>
        </p:nvSpPr>
        <p:spPr/>
        <p:txBody>
          <a:bodyPr/>
          <a:lstStyle/>
          <a:p>
            <a:fld id="{61B06530-A43E-F74E-9C96-B7F55F55E8CA}" type="slidenum">
              <a:rPr lang="en-US" smtClean="0"/>
              <a:t>1</a:t>
            </a:fld>
            <a:endParaRPr lang="en-US"/>
          </a:p>
        </p:txBody>
      </p:sp>
    </p:spTree>
    <p:extLst>
      <p:ext uri="{BB962C8B-B14F-4D97-AF65-F5344CB8AC3E}">
        <p14:creationId xmlns:p14="http://schemas.microsoft.com/office/powerpoint/2010/main" val="304071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EnRoute</a:t>
            </a:r>
            <a:r>
              <a:rPr lang="en-US" baseline="0" dirty="0" smtClean="0"/>
              <a:t> is the name of a series of HVAC test beds as an attempt to mimic the real world HVAC systems. The pictures that you see on the screen are from EnRoute1.0. This first version </a:t>
            </a:r>
            <a:r>
              <a:rPr lang="en-US" dirty="0" smtClean="0"/>
              <a:t>had no</a:t>
            </a:r>
            <a:r>
              <a:rPr lang="en-US" baseline="0" dirty="0" smtClean="0"/>
              <a:t> duct work or valve control. So we went ahead to design a new test bed, EnRoute2.0 which included duct work, valve position control and thus could mimic the real world scenarios more closely than before.</a:t>
            </a:r>
            <a:endParaRPr lang="en-US" dirty="0"/>
          </a:p>
        </p:txBody>
      </p:sp>
      <p:sp>
        <p:nvSpPr>
          <p:cNvPr id="4" name="Slide Number Placeholder 3"/>
          <p:cNvSpPr>
            <a:spLocks noGrp="1"/>
          </p:cNvSpPr>
          <p:nvPr>
            <p:ph type="sldNum" sz="quarter" idx="10"/>
          </p:nvPr>
        </p:nvSpPr>
        <p:spPr/>
        <p:txBody>
          <a:bodyPr/>
          <a:lstStyle/>
          <a:p>
            <a:fld id="{61B06530-A43E-F74E-9C96-B7F55F55E8CA}" type="slidenum">
              <a:rPr lang="en-US" smtClean="0"/>
              <a:t>2</a:t>
            </a:fld>
            <a:endParaRPr lang="en-US"/>
          </a:p>
        </p:txBody>
      </p:sp>
    </p:spTree>
    <p:extLst>
      <p:ext uri="{BB962C8B-B14F-4D97-AF65-F5344CB8AC3E}">
        <p14:creationId xmlns:p14="http://schemas.microsoft.com/office/powerpoint/2010/main" val="3226763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Heater-&gt;Cooler-&gt;Picture without enclosure-&gt;Enclosure-&gt;Picture with Enclosure</a:t>
            </a:r>
            <a:endParaRPr lang="en-US" dirty="0"/>
          </a:p>
        </p:txBody>
      </p:sp>
      <p:sp>
        <p:nvSpPr>
          <p:cNvPr id="4" name="Slide Number Placeholder 3"/>
          <p:cNvSpPr>
            <a:spLocks noGrp="1"/>
          </p:cNvSpPr>
          <p:nvPr>
            <p:ph type="sldNum" sz="quarter" idx="10"/>
          </p:nvPr>
        </p:nvSpPr>
        <p:spPr/>
        <p:txBody>
          <a:bodyPr/>
          <a:lstStyle/>
          <a:p>
            <a:fld id="{61B06530-A43E-F74E-9C96-B7F55F55E8CA}" type="slidenum">
              <a:rPr lang="en-US" smtClean="0"/>
              <a:t>3</a:t>
            </a:fld>
            <a:endParaRPr lang="en-US"/>
          </a:p>
        </p:txBody>
      </p:sp>
    </p:spTree>
    <p:extLst>
      <p:ext uri="{BB962C8B-B14F-4D97-AF65-F5344CB8AC3E}">
        <p14:creationId xmlns:p14="http://schemas.microsoft.com/office/powerpoint/2010/main" val="3102945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used the </a:t>
            </a:r>
            <a:r>
              <a:rPr lang="en-US" dirty="0" err="1" smtClean="0"/>
              <a:t>mBed</a:t>
            </a:r>
            <a:r>
              <a:rPr lang="en-US" dirty="0" smtClean="0"/>
              <a:t> development</a:t>
            </a:r>
            <a:r>
              <a:rPr lang="en-US" baseline="0" dirty="0" smtClean="0"/>
              <a:t> board and interfaced that with </a:t>
            </a:r>
            <a:r>
              <a:rPr lang="en-US" baseline="0" dirty="0" err="1" smtClean="0"/>
              <a:t>matlab</a:t>
            </a:r>
            <a:r>
              <a:rPr lang="en-US" baseline="0" dirty="0" smtClean="0"/>
              <a:t>. We can track changes in flow rate of the air passing through the valves as well as the temperature of each zone. The GUI also allows for manual control of servo valve positions to limit the flow of air into each zone</a:t>
            </a:r>
            <a:r>
              <a:rPr lang="en-US" baseline="0" smtClean="0"/>
              <a:t>. We </a:t>
            </a:r>
            <a:r>
              <a:rPr lang="en-US" baseline="0" dirty="0" smtClean="0"/>
              <a:t>can control our system using serial communication via the </a:t>
            </a:r>
            <a:r>
              <a:rPr lang="en-US" baseline="0" dirty="0" err="1" smtClean="0"/>
              <a:t>mBed</a:t>
            </a:r>
            <a:r>
              <a:rPr lang="en-US" baseline="0" dirty="0" smtClean="0"/>
              <a:t> as well as remotely using a static IP.</a:t>
            </a:r>
            <a:endParaRPr lang="en-US" dirty="0"/>
          </a:p>
        </p:txBody>
      </p:sp>
      <p:sp>
        <p:nvSpPr>
          <p:cNvPr id="4" name="Slide Number Placeholder 3"/>
          <p:cNvSpPr>
            <a:spLocks noGrp="1"/>
          </p:cNvSpPr>
          <p:nvPr>
            <p:ph type="sldNum" sz="quarter" idx="10"/>
          </p:nvPr>
        </p:nvSpPr>
        <p:spPr/>
        <p:txBody>
          <a:bodyPr/>
          <a:lstStyle/>
          <a:p>
            <a:fld id="{61B06530-A43E-F74E-9C96-B7F55F55E8CA}" type="slidenum">
              <a:rPr lang="en-US" smtClean="0"/>
              <a:t>4</a:t>
            </a:fld>
            <a:endParaRPr lang="en-US"/>
          </a:p>
        </p:txBody>
      </p:sp>
    </p:spTree>
    <p:extLst>
      <p:ext uri="{BB962C8B-B14F-4D97-AF65-F5344CB8AC3E}">
        <p14:creationId xmlns:p14="http://schemas.microsoft.com/office/powerpoint/2010/main" val="152789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CDE834-1C15-7541-B7B6-F69437BF85D5}" type="datetimeFigureOut">
              <a:rPr lang="en-US" smtClean="0"/>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898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DE834-1C15-7541-B7B6-F69437BF85D5}" type="datetimeFigureOut">
              <a:rPr lang="en-US" smtClean="0"/>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2560728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DE834-1C15-7541-B7B6-F69437BF85D5}" type="datetimeFigureOut">
              <a:rPr lang="en-US" smtClean="0"/>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228032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DE834-1C15-7541-B7B6-F69437BF85D5}" type="datetimeFigureOut">
              <a:rPr lang="en-US" smtClean="0"/>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3419698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CDE834-1C15-7541-B7B6-F69437BF85D5}" type="datetimeFigureOut">
              <a:rPr lang="en-US" smtClean="0"/>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107272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CDE834-1C15-7541-B7B6-F69437BF85D5}" type="datetimeFigureOut">
              <a:rPr lang="en-US" smtClean="0"/>
              <a:t>10/12/2012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996477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CDE834-1C15-7541-B7B6-F69437BF85D5}" type="datetimeFigureOut">
              <a:rPr lang="en-US" smtClean="0"/>
              <a:t>10/12/2012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363643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CDE834-1C15-7541-B7B6-F69437BF85D5}" type="datetimeFigureOut">
              <a:rPr lang="en-US" smtClean="0"/>
              <a:t>10/12/2012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434641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DE834-1C15-7541-B7B6-F69437BF85D5}" type="datetimeFigureOut">
              <a:rPr lang="en-US" smtClean="0"/>
              <a:t>10/12/2012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362528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DE834-1C15-7541-B7B6-F69437BF85D5}" type="datetimeFigureOut">
              <a:rPr lang="en-US" smtClean="0"/>
              <a:t>10/12/2012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144788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DE834-1C15-7541-B7B6-F69437BF85D5}" type="datetimeFigureOut">
              <a:rPr lang="en-US" smtClean="0"/>
              <a:t>10/12/2012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4386D1-3A51-654D-8DFD-6F336C42F339}" type="slidenum">
              <a:rPr lang="en-US" smtClean="0"/>
              <a:t>‹#›</a:t>
            </a:fld>
            <a:endParaRPr lang="en-US"/>
          </a:p>
        </p:txBody>
      </p:sp>
    </p:spTree>
    <p:extLst>
      <p:ext uri="{BB962C8B-B14F-4D97-AF65-F5344CB8AC3E}">
        <p14:creationId xmlns:p14="http://schemas.microsoft.com/office/powerpoint/2010/main" val="24536045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DE834-1C15-7541-B7B6-F69437BF85D5}" type="datetimeFigureOut">
              <a:rPr lang="en-US" smtClean="0"/>
              <a:t>10/12/2012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4386D1-3A51-654D-8DFD-6F336C42F339}" type="slidenum">
              <a:rPr lang="en-US" smtClean="0"/>
              <a:t>‹#›</a:t>
            </a:fld>
            <a:endParaRPr lang="en-US"/>
          </a:p>
        </p:txBody>
      </p:sp>
    </p:spTree>
    <p:extLst>
      <p:ext uri="{BB962C8B-B14F-4D97-AF65-F5344CB8AC3E}">
        <p14:creationId xmlns:p14="http://schemas.microsoft.com/office/powerpoint/2010/main" val="2317314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jpg"/><Relationship Id="rId6" Type="http://schemas.openxmlformats.org/officeDocument/2006/relationships/image" Target="../media/image3.jpg"/><Relationship Id="rId7" Type="http://schemas.openxmlformats.org/officeDocument/2006/relationships/image" Target="../media/image4.jpg"/><Relationship Id="rId8"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tiff"/><Relationship Id="rId5" Type="http://schemas.openxmlformats.org/officeDocument/2006/relationships/image" Target="../media/image12.tiff"/><Relationship Id="rId6" Type="http://schemas.openxmlformats.org/officeDocument/2006/relationships/image" Target="../media/image14.png"/><Relationship Id="rId1" Type="http://schemas.microsoft.com/office/2007/relationships/media" Target="../media/media2.m4v"/><Relationship Id="rId2" Type="http://schemas.openxmlformats.org/officeDocument/2006/relationships/video" Target="../media/media2.m4v"/></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hoto Dec 06, 3 05 19 P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4"/>
          <p:cNvSpPr/>
          <p:nvPr/>
        </p:nvSpPr>
        <p:spPr>
          <a:xfrm>
            <a:off x="933805" y="3610789"/>
            <a:ext cx="7276439" cy="1354217"/>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EnRoute2.0</a:t>
            </a:r>
          </a:p>
          <a:p>
            <a:pPr algn="r"/>
            <a:r>
              <a:rPr lang="en-US" sz="2800" b="1" i="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HVAC test bed </a:t>
            </a:r>
            <a:endParaRPr lang="en-US" sz="5400" b="1" i="1" cap="none" spc="0" dirty="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950090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Route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5360" y="1330906"/>
            <a:ext cx="6938923" cy="5146093"/>
          </a:xfrm>
          <a:prstGeom prst="rect">
            <a:avLst/>
          </a:prstGeom>
        </p:spPr>
      </p:pic>
      <p:pic>
        <p:nvPicPr>
          <p:cNvPr id="5" name="Picture 4" descr="image00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3736" y="1326030"/>
            <a:ext cx="7190547" cy="5150969"/>
          </a:xfrm>
          <a:prstGeom prst="rect">
            <a:avLst/>
          </a:prstGeom>
        </p:spPr>
      </p:pic>
      <p:pic>
        <p:nvPicPr>
          <p:cNvPr id="6" name="Picture 5" descr="Photo Nov 06, 5 00 04 PM.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3736" y="1330906"/>
            <a:ext cx="7190547" cy="5150969"/>
          </a:xfrm>
          <a:prstGeom prst="rect">
            <a:avLst/>
          </a:prstGeom>
        </p:spPr>
      </p:pic>
      <p:sp>
        <p:nvSpPr>
          <p:cNvPr id="7" name="Title 1"/>
          <p:cNvSpPr txBox="1">
            <a:spLocks/>
          </p:cNvSpPr>
          <p:nvPr/>
        </p:nvSpPr>
        <p:spPr>
          <a:xfrm>
            <a:off x="457200" y="-19102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The Purpose</a:t>
            </a:r>
            <a:endParaRPr lang="en-US" dirty="0"/>
          </a:p>
        </p:txBody>
      </p:sp>
      <p:pic>
        <p:nvPicPr>
          <p:cNvPr id="8" name="open_valve_vid_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093736" y="1698562"/>
            <a:ext cx="7174262" cy="4041837"/>
          </a:xfrm>
          <a:prstGeom prst="rect">
            <a:avLst/>
          </a:prstGeom>
        </p:spPr>
      </p:pic>
    </p:spTree>
    <p:extLst>
      <p:ext uri="{BB962C8B-B14F-4D97-AF65-F5344CB8AC3E}">
        <p14:creationId xmlns:p14="http://schemas.microsoft.com/office/powerpoint/2010/main" val="365430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61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mute="1">
                <p:cTn id="32"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025"/>
            <a:ext cx="8229600" cy="1143000"/>
          </a:xfrm>
        </p:spPr>
        <p:txBody>
          <a:bodyPr/>
          <a:lstStyle/>
          <a:p>
            <a:r>
              <a:rPr lang="en-US" dirty="0" smtClean="0"/>
              <a:t>The Hardware</a:t>
            </a:r>
            <a:endParaRPr lang="en-US" dirty="0"/>
          </a:p>
        </p:txBody>
      </p:sp>
      <p:pic>
        <p:nvPicPr>
          <p:cNvPr id="6" name="Content Placeholder 5" descr="front_2.jpg"/>
          <p:cNvPicPr>
            <a:picLocks noGrp="1" noChangeAspect="1"/>
          </p:cNvPicPr>
          <p:nvPr>
            <p:ph idx="1"/>
          </p:nvPr>
        </p:nvPicPr>
        <p:blipFill rotWithShape="1">
          <a:blip r:embed="rId3">
            <a:extLst>
              <a:ext uri="{28A0092B-C50C-407E-A947-70E740481C1C}">
                <a14:useLocalDpi xmlns:a14="http://schemas.microsoft.com/office/drawing/2010/main" val="0"/>
              </a:ext>
            </a:extLst>
          </a:blip>
          <a:srcRect t="1238" b="50000"/>
          <a:stretch/>
        </p:blipFill>
        <p:spPr>
          <a:xfrm>
            <a:off x="457200" y="951975"/>
            <a:ext cx="8229600" cy="4525963"/>
          </a:xfrm>
        </p:spPr>
      </p:pic>
      <p:sp>
        <p:nvSpPr>
          <p:cNvPr id="7" name="Rounded Rectangle 6"/>
          <p:cNvSpPr/>
          <p:nvPr/>
        </p:nvSpPr>
        <p:spPr>
          <a:xfrm>
            <a:off x="3813525" y="1636147"/>
            <a:ext cx="3372556" cy="2102556"/>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ooler_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70" y="842120"/>
            <a:ext cx="8230330" cy="5325959"/>
          </a:xfrm>
          <a:prstGeom prst="rect">
            <a:avLst/>
          </a:prstGeom>
        </p:spPr>
      </p:pic>
      <p:pic>
        <p:nvPicPr>
          <p:cNvPr id="10" name="Picture 9" descr="Photo Nov 30, 4 22 05 P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842120"/>
            <a:ext cx="8229600" cy="5545667"/>
          </a:xfrm>
          <a:prstGeom prst="rect">
            <a:avLst/>
          </a:prstGeom>
        </p:spPr>
      </p:pic>
      <p:pic>
        <p:nvPicPr>
          <p:cNvPr id="11" name="Picture 10" descr="Photo Dec 01, 6 43 47 P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856231"/>
            <a:ext cx="8230330" cy="5531556"/>
          </a:xfrm>
          <a:prstGeom prst="rect">
            <a:avLst/>
          </a:prstGeom>
        </p:spPr>
      </p:pic>
      <p:pic>
        <p:nvPicPr>
          <p:cNvPr id="12" name="Picture 11" descr="IMG_269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842120"/>
            <a:ext cx="8230330" cy="5545665"/>
          </a:xfrm>
          <a:prstGeom prst="rect">
            <a:avLst/>
          </a:prstGeom>
        </p:spPr>
      </p:pic>
    </p:spTree>
    <p:extLst>
      <p:ext uri="{BB962C8B-B14F-4D97-AF65-F5344CB8AC3E}">
        <p14:creationId xmlns:p14="http://schemas.microsoft.com/office/powerpoint/2010/main" val="4094408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nodeType="clickEffect">
                                  <p:stCondLst>
                                    <p:cond delay="0"/>
                                  </p:stCondLst>
                                  <p:childTnLst>
                                    <p:animEffect transition="out" filter="dissolv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91025"/>
            <a:ext cx="8229600" cy="1143000"/>
          </a:xfrm>
        </p:spPr>
        <p:txBody>
          <a:bodyPr/>
          <a:lstStyle/>
          <a:p>
            <a:r>
              <a:rPr lang="en-US" dirty="0" smtClean="0"/>
              <a:t>The Software</a:t>
            </a:r>
            <a:endParaRPr lang="en-US" dirty="0"/>
          </a:p>
        </p:txBody>
      </p:sp>
      <p:pic>
        <p:nvPicPr>
          <p:cNvPr id="6" name="Picture 5" descr="mb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29316" y="2337153"/>
            <a:ext cx="575734" cy="1127849"/>
          </a:xfrm>
          <a:prstGeom prst="rect">
            <a:avLst/>
          </a:prstGeom>
        </p:spPr>
      </p:pic>
      <p:pic>
        <p:nvPicPr>
          <p:cNvPr id="7" name="Picture 6" descr="mb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29316" y="3488623"/>
            <a:ext cx="575734" cy="1127849"/>
          </a:xfrm>
          <a:prstGeom prst="rect">
            <a:avLst/>
          </a:prstGeom>
        </p:spPr>
      </p:pic>
      <p:pic>
        <p:nvPicPr>
          <p:cNvPr id="8" name="Picture 7" descr="mb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439582" y="2912888"/>
            <a:ext cx="575734" cy="1127849"/>
          </a:xfrm>
          <a:prstGeom prst="rect">
            <a:avLst/>
          </a:prstGeom>
        </p:spPr>
      </p:pic>
      <p:cxnSp>
        <p:nvCxnSpPr>
          <p:cNvPr id="11" name="Straight Connector 10"/>
          <p:cNvCxnSpPr/>
          <p:nvPr/>
        </p:nvCxnSpPr>
        <p:spPr>
          <a:xfrm>
            <a:off x="2581108" y="2912534"/>
            <a:ext cx="11463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8" idx="1"/>
          </p:cNvCxnSpPr>
          <p:nvPr/>
        </p:nvCxnSpPr>
        <p:spPr>
          <a:xfrm>
            <a:off x="3727449" y="2912534"/>
            <a:ext cx="0" cy="276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590353" y="4041092"/>
            <a:ext cx="11463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727449" y="3764680"/>
            <a:ext cx="0" cy="276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2613210"/>
            <a:ext cx="1453258" cy="584776"/>
          </a:xfrm>
          <a:prstGeom prst="rect">
            <a:avLst/>
          </a:prstGeom>
          <a:noFill/>
        </p:spPr>
        <p:txBody>
          <a:bodyPr wrap="square" rtlCol="0">
            <a:spAutoFit/>
          </a:bodyPr>
          <a:lstStyle/>
          <a:p>
            <a:r>
              <a:rPr lang="en-US" sz="3200" dirty="0" smtClean="0"/>
              <a:t>ZONE 1</a:t>
            </a:r>
            <a:endParaRPr lang="en-US" sz="3200" dirty="0"/>
          </a:p>
        </p:txBody>
      </p:sp>
      <p:sp>
        <p:nvSpPr>
          <p:cNvPr id="19" name="TextBox 18"/>
          <p:cNvSpPr txBox="1"/>
          <p:nvPr/>
        </p:nvSpPr>
        <p:spPr>
          <a:xfrm>
            <a:off x="0" y="3734174"/>
            <a:ext cx="1453258" cy="584776"/>
          </a:xfrm>
          <a:prstGeom prst="rect">
            <a:avLst/>
          </a:prstGeom>
          <a:noFill/>
        </p:spPr>
        <p:txBody>
          <a:bodyPr wrap="square" rtlCol="0">
            <a:spAutoFit/>
          </a:bodyPr>
          <a:lstStyle/>
          <a:p>
            <a:r>
              <a:rPr lang="en-US" sz="3200" dirty="0" smtClean="0"/>
              <a:t>ZONE 2</a:t>
            </a:r>
            <a:endParaRPr lang="en-US" sz="3200" dirty="0"/>
          </a:p>
        </p:txBody>
      </p:sp>
      <p:sp>
        <p:nvSpPr>
          <p:cNvPr id="20" name="TextBox 19"/>
          <p:cNvSpPr txBox="1"/>
          <p:nvPr/>
        </p:nvSpPr>
        <p:spPr>
          <a:xfrm>
            <a:off x="3736694" y="3782762"/>
            <a:ext cx="1453258" cy="584776"/>
          </a:xfrm>
          <a:prstGeom prst="rect">
            <a:avLst/>
          </a:prstGeom>
          <a:noFill/>
        </p:spPr>
        <p:txBody>
          <a:bodyPr wrap="square" rtlCol="0">
            <a:spAutoFit/>
          </a:bodyPr>
          <a:lstStyle/>
          <a:p>
            <a:r>
              <a:rPr lang="en-US" sz="3200" dirty="0" smtClean="0"/>
              <a:t>HVAC</a:t>
            </a:r>
            <a:endParaRPr lang="en-US" sz="3200" dirty="0"/>
          </a:p>
        </p:txBody>
      </p:sp>
      <p:pic>
        <p:nvPicPr>
          <p:cNvPr id="21" name="Picture 20" descr="gui.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202" y="2256770"/>
            <a:ext cx="4170797" cy="2110768"/>
          </a:xfrm>
          <a:prstGeom prst="rect">
            <a:avLst/>
          </a:prstGeom>
        </p:spPr>
      </p:pic>
      <p:cxnSp>
        <p:nvCxnSpPr>
          <p:cNvPr id="23" name="Straight Arrow Connector 22"/>
          <p:cNvCxnSpPr>
            <a:stCxn id="8" idx="0"/>
          </p:cNvCxnSpPr>
          <p:nvPr/>
        </p:nvCxnSpPr>
        <p:spPr>
          <a:xfrm flipV="1">
            <a:off x="4291374" y="3471333"/>
            <a:ext cx="681828" cy="5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429093" y="4367538"/>
            <a:ext cx="1732773" cy="584776"/>
          </a:xfrm>
          <a:prstGeom prst="rect">
            <a:avLst/>
          </a:prstGeom>
          <a:noFill/>
        </p:spPr>
        <p:txBody>
          <a:bodyPr wrap="square" rtlCol="0">
            <a:spAutoFit/>
          </a:bodyPr>
          <a:lstStyle/>
          <a:p>
            <a:r>
              <a:rPr lang="en-US" sz="3200" dirty="0" smtClean="0"/>
              <a:t>MATLAB</a:t>
            </a:r>
            <a:endParaRPr lang="en-US" sz="3200" dirty="0"/>
          </a:p>
        </p:txBody>
      </p:sp>
    </p:spTree>
    <p:extLst>
      <p:ext uri="{BB962C8B-B14F-4D97-AF65-F5344CB8AC3E}">
        <p14:creationId xmlns:p14="http://schemas.microsoft.com/office/powerpoint/2010/main" val="24025936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91025"/>
            <a:ext cx="8229600" cy="1143000"/>
          </a:xfrm>
        </p:spPr>
        <p:txBody>
          <a:bodyPr/>
          <a:lstStyle/>
          <a:p>
            <a:r>
              <a:rPr lang="en-US" dirty="0" smtClean="0"/>
              <a:t>Control</a:t>
            </a:r>
            <a:endParaRPr lang="en-US" dirty="0"/>
          </a:p>
        </p:txBody>
      </p:sp>
      <p:pic>
        <p:nvPicPr>
          <p:cNvPr id="7" name="Picture 6" descr="sim_1.tiff"/>
          <p:cNvPicPr>
            <a:picLocks noChangeAspect="1"/>
          </p:cNvPicPr>
          <p:nvPr/>
        </p:nvPicPr>
        <p:blipFill rotWithShape="1">
          <a:blip r:embed="rId4">
            <a:extLst>
              <a:ext uri="{28A0092B-C50C-407E-A947-70E740481C1C}">
                <a14:useLocalDpi xmlns:a14="http://schemas.microsoft.com/office/drawing/2010/main" val="0"/>
              </a:ext>
            </a:extLst>
          </a:blip>
          <a:srcRect r="48034" b="11426"/>
          <a:stretch/>
        </p:blipFill>
        <p:spPr>
          <a:xfrm>
            <a:off x="5774267" y="951975"/>
            <a:ext cx="2912533" cy="3657600"/>
          </a:xfrm>
          <a:prstGeom prst="rect">
            <a:avLst/>
          </a:prstGeom>
        </p:spPr>
      </p:pic>
      <p:pic>
        <p:nvPicPr>
          <p:cNvPr id="8" name="Picture 7" descr="gui.tiff"/>
          <p:cNvPicPr>
            <a:picLocks noChangeAspect="1"/>
          </p:cNvPicPr>
          <p:nvPr/>
        </p:nvPicPr>
        <p:blipFill rotWithShape="1">
          <a:blip r:embed="rId5">
            <a:extLst>
              <a:ext uri="{28A0092B-C50C-407E-A947-70E740481C1C}">
                <a14:useLocalDpi xmlns:a14="http://schemas.microsoft.com/office/drawing/2010/main" val="0"/>
              </a:ext>
            </a:extLst>
          </a:blip>
          <a:srcRect r="54259" b="43363"/>
          <a:stretch/>
        </p:blipFill>
        <p:spPr>
          <a:xfrm>
            <a:off x="338667" y="951975"/>
            <a:ext cx="4182533" cy="2620958"/>
          </a:xfrm>
          <a:prstGeom prst="rect">
            <a:avLst/>
          </a:prstGeom>
        </p:spPr>
      </p:pic>
      <p:sp>
        <p:nvSpPr>
          <p:cNvPr id="9" name="TextBox 8"/>
          <p:cNvSpPr txBox="1"/>
          <p:nvPr/>
        </p:nvSpPr>
        <p:spPr>
          <a:xfrm>
            <a:off x="4690533" y="951975"/>
            <a:ext cx="3996267" cy="1200329"/>
          </a:xfrm>
          <a:prstGeom prst="rect">
            <a:avLst/>
          </a:prstGeom>
          <a:noFill/>
        </p:spPr>
        <p:txBody>
          <a:bodyPr wrap="square" rtlCol="0">
            <a:spAutoFit/>
          </a:bodyPr>
          <a:lstStyle/>
          <a:p>
            <a:r>
              <a:rPr lang="en-US" dirty="0" smtClean="0"/>
              <a:t>Manual Control</a:t>
            </a:r>
          </a:p>
          <a:p>
            <a:r>
              <a:rPr lang="en-US" dirty="0" smtClean="0"/>
              <a:t>-Change Position of Servo Valves</a:t>
            </a:r>
          </a:p>
          <a:p>
            <a:r>
              <a:rPr lang="en-US" dirty="0" smtClean="0"/>
              <a:t>-Change States of Blowers</a:t>
            </a:r>
          </a:p>
          <a:p>
            <a:r>
              <a:rPr lang="en-US" dirty="0" smtClean="0"/>
              <a:t>-Heating v. Cooling</a:t>
            </a:r>
          </a:p>
        </p:txBody>
      </p:sp>
      <p:sp>
        <p:nvSpPr>
          <p:cNvPr id="10" name="TextBox 9"/>
          <p:cNvSpPr txBox="1"/>
          <p:nvPr/>
        </p:nvSpPr>
        <p:spPr>
          <a:xfrm>
            <a:off x="338667" y="972617"/>
            <a:ext cx="3996267" cy="1200329"/>
          </a:xfrm>
          <a:prstGeom prst="rect">
            <a:avLst/>
          </a:prstGeom>
          <a:noFill/>
        </p:spPr>
        <p:txBody>
          <a:bodyPr wrap="square" rtlCol="0">
            <a:spAutoFit/>
          </a:bodyPr>
          <a:lstStyle/>
          <a:p>
            <a:r>
              <a:rPr lang="en-US" dirty="0" smtClean="0"/>
              <a:t>Simulink Control</a:t>
            </a:r>
          </a:p>
          <a:p>
            <a:r>
              <a:rPr lang="en-US" dirty="0" smtClean="0"/>
              <a:t>-Build model in Simulink with template</a:t>
            </a:r>
          </a:p>
          <a:p>
            <a:r>
              <a:rPr lang="en-US" dirty="0" smtClean="0"/>
              <a:t>-Little to no programming required</a:t>
            </a:r>
          </a:p>
          <a:p>
            <a:r>
              <a:rPr lang="en-US" dirty="0" smtClean="0"/>
              <a:t>-Lazy Scheduling</a:t>
            </a:r>
          </a:p>
        </p:txBody>
      </p:sp>
      <p:pic>
        <p:nvPicPr>
          <p:cNvPr id="12" name="trim.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857250"/>
            <a:ext cx="9144000" cy="5143500"/>
          </a:xfrm>
          <a:prstGeom prst="rect">
            <a:avLst/>
          </a:prstGeom>
        </p:spPr>
      </p:pic>
    </p:spTree>
    <p:extLst>
      <p:ext uri="{BB962C8B-B14F-4D97-AF65-F5344CB8AC3E}">
        <p14:creationId xmlns:p14="http://schemas.microsoft.com/office/powerpoint/2010/main" val="2331015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0" presetClass="entr" presetSubtype="0" fill="hold" grpId="2"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3"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596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1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2"/>
                                        </p:tgtEl>
                                      </p:cBhvr>
                                    </p:cmd>
                                  </p:childTnLst>
                                </p:cTn>
                              </p:par>
                            </p:childTnLst>
                          </p:cTn>
                        </p:par>
                      </p:childTnLst>
                    </p:cTn>
                  </p:par>
                </p:childTnLst>
              </p:cTn>
              <p:nextCondLst>
                <p:cond evt="onClick" delay="0">
                  <p:tgtEl>
                    <p:spTgt spid="12"/>
                  </p:tgtEl>
                </p:cond>
              </p:nextCondLst>
            </p:seq>
            <p:video>
              <p:cMediaNode vol="80000">
                <p:cTn id="43" fill="hold" display="0">
                  <p:stCondLst>
                    <p:cond delay="indefinite"/>
                  </p:stCondLst>
                </p:cTn>
                <p:tgtEl>
                  <p:spTgt spid="12"/>
                </p:tgtEl>
              </p:cMediaNode>
            </p:video>
          </p:childTnLst>
        </p:cTn>
      </p:par>
    </p:tnLst>
    <p:bldLst>
      <p:bldP spid="9" grpId="0"/>
      <p:bldP spid="9" grpId="1"/>
      <p:bldP spid="10" grpId="2"/>
      <p:bldP spid="10" grpId="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91025"/>
            <a:ext cx="8229600" cy="1143000"/>
          </a:xfrm>
        </p:spPr>
        <p:txBody>
          <a:bodyPr/>
          <a:lstStyle/>
          <a:p>
            <a:r>
              <a:rPr lang="en-US" dirty="0" smtClean="0"/>
              <a:t>Simulations</a:t>
            </a:r>
            <a:endParaRPr lang="en-US" dirty="0"/>
          </a:p>
        </p:txBody>
      </p:sp>
      <p:pic>
        <p:nvPicPr>
          <p:cNvPr id="8" name="Picture 7" descr="blow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67" y="951975"/>
            <a:ext cx="3437467" cy="2571962"/>
          </a:xfrm>
          <a:prstGeom prst="rect">
            <a:avLst/>
          </a:prstGeom>
        </p:spPr>
      </p:pic>
      <p:pic>
        <p:nvPicPr>
          <p:cNvPr id="9" name="Picture 8" descr="heater_te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9" y="951975"/>
            <a:ext cx="3437467" cy="2571962"/>
          </a:xfrm>
          <a:prstGeom prst="rect">
            <a:avLst/>
          </a:prstGeom>
        </p:spPr>
      </p:pic>
      <p:pic>
        <p:nvPicPr>
          <p:cNvPr id="10" name="Picture 9" descr="zone_1_te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666" y="3523937"/>
            <a:ext cx="4419600" cy="3306808"/>
          </a:xfrm>
          <a:prstGeom prst="rect">
            <a:avLst/>
          </a:prstGeom>
        </p:spPr>
      </p:pic>
    </p:spTree>
    <p:extLst>
      <p:ext uri="{BB962C8B-B14F-4D97-AF65-F5344CB8AC3E}">
        <p14:creationId xmlns:p14="http://schemas.microsoft.com/office/powerpoint/2010/main" val="6032444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TotalTime>
  <Words>276</Words>
  <Application>Microsoft Macintosh PowerPoint</Application>
  <PresentationFormat>On-screen Show (4:3)</PresentationFormat>
  <Paragraphs>27</Paragraphs>
  <Slides>6</Slides>
  <Notes>4</Notes>
  <HiddenSlides>0</HiddenSlides>
  <MMClips>2</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The Hardware</vt:lpstr>
      <vt:lpstr>The Software</vt:lpstr>
      <vt:lpstr>Control</vt:lpstr>
      <vt:lpstr>Simulations</vt:lpstr>
    </vt:vector>
  </TitlesOfParts>
  <Company>University of Pennsylvania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Neel Shah</dc:creator>
  <cp:lastModifiedBy>Neel Shah</cp:lastModifiedBy>
  <cp:revision>40</cp:revision>
  <dcterms:created xsi:type="dcterms:W3CDTF">2012-12-08T23:22:29Z</dcterms:created>
  <dcterms:modified xsi:type="dcterms:W3CDTF">2012-12-10T06:38:34Z</dcterms:modified>
</cp:coreProperties>
</file>